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363" r:id="rId1"/>
  </p:sldMasterIdLst>
  <p:notesMasterIdLst>
    <p:notesMasterId r:id="rId27"/>
  </p:notesMasterIdLst>
  <p:handoutMasterIdLst>
    <p:handoutMasterId r:id="rId28"/>
  </p:handoutMasterIdLst>
  <p:sldIdLst>
    <p:sldId id="257" r:id="rId2"/>
    <p:sldId id="538" r:id="rId3"/>
    <p:sldId id="307" r:id="rId4"/>
    <p:sldId id="535" r:id="rId5"/>
    <p:sldId id="536" r:id="rId6"/>
    <p:sldId id="541" r:id="rId7"/>
    <p:sldId id="540" r:id="rId8"/>
    <p:sldId id="543" r:id="rId9"/>
    <p:sldId id="544" r:id="rId10"/>
    <p:sldId id="545" r:id="rId11"/>
    <p:sldId id="546" r:id="rId12"/>
    <p:sldId id="547" r:id="rId13"/>
    <p:sldId id="548" r:id="rId14"/>
    <p:sldId id="549" r:id="rId15"/>
    <p:sldId id="550" r:id="rId16"/>
    <p:sldId id="551" r:id="rId17"/>
    <p:sldId id="553" r:id="rId18"/>
    <p:sldId id="554" r:id="rId19"/>
    <p:sldId id="555" r:id="rId20"/>
    <p:sldId id="557" r:id="rId21"/>
    <p:sldId id="556" r:id="rId22"/>
    <p:sldId id="558" r:id="rId23"/>
    <p:sldId id="552" r:id="rId24"/>
    <p:sldId id="494" r:id="rId25"/>
    <p:sldId id="561" r:id="rId26"/>
  </p:sldIdLst>
  <p:sldSz cx="9144000" cy="6858000" type="screen4x3"/>
  <p:notesSz cx="9309100" cy="7023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D818DC-AE2A-B148-B70D-B9B5947A2811}">
          <p14:sldIdLst>
            <p14:sldId id="257"/>
            <p14:sldId id="538"/>
            <p14:sldId id="307"/>
            <p14:sldId id="535"/>
            <p14:sldId id="536"/>
            <p14:sldId id="541"/>
            <p14:sldId id="540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551"/>
            <p14:sldId id="553"/>
            <p14:sldId id="554"/>
            <p14:sldId id="555"/>
            <p14:sldId id="557"/>
            <p14:sldId id="556"/>
            <p14:sldId id="558"/>
            <p14:sldId id="552"/>
            <p14:sldId id="494"/>
            <p14:sldId id="561"/>
          </p14:sldIdLst>
        </p14:section>
        <p14:section name="Untitled Section" id="{394B56D4-3F09-1341-988F-86A1261E22C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 userDrawn="1">
          <p15:clr>
            <a:srgbClr val="A4A3A4"/>
          </p15:clr>
        </p15:guide>
        <p15:guide id="2" pos="29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003399"/>
    <a:srgbClr val="3333CC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86" autoAdjust="0"/>
    <p:restoredTop sz="94532" autoAdjust="0"/>
  </p:normalViewPr>
  <p:slideViewPr>
    <p:cSldViewPr>
      <p:cViewPr varScale="1">
        <p:scale>
          <a:sx n="59" d="100"/>
          <a:sy n="59" d="100"/>
        </p:scale>
        <p:origin x="17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902" y="-72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3005" y="0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70727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3005" y="6670727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6DEED61-A1ED-4580-83A5-F99A37FD0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41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3005" y="0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8775" y="527050"/>
            <a:ext cx="3511550" cy="263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10" y="3335974"/>
            <a:ext cx="7447280" cy="316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70727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3005" y="6670727"/>
            <a:ext cx="4033944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BF9BE32-2229-4EA7-8AE8-EE42C2DAF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11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874" indent="-285721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2883" indent="-228576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036" indent="-228576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189" indent="-228576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343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496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8649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5802" indent="-228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36A2EB6-035F-4254-8A74-EEF731C1E5F3}" type="slidenum">
              <a:rPr lang="en-US" smtClean="0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58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99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66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94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68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63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33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10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30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06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58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037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29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789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57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05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12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45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09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38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18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F9BE32-2229-4EA7-8AE8-EE42C2DAFE3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39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7C1973-AD06-47BB-BF68-C7D05B4A6DB9}" type="datetime1">
              <a:rPr lang="en-US" smtClean="0"/>
              <a:t>9/15/2023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08E1A2D-A16A-44D0-A497-4F7FFB3A56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E5A15C-AD64-46F1-A331-91D93DE20CD8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E024C-8D77-4E40-944D-08B44D3CD5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2598DC37-83B2-42E6-B58E-C9C06C233847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17B97F9F-94F4-445D-B83B-A97A7A019F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40CBA0-9689-47DF-B57C-FF1EF19355D3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05B3-77CC-4DDA-9832-EBA905F9C52F}" type="datetime1">
              <a:rPr lang="en-US" smtClean="0"/>
              <a:t>9/15/2023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40FDC5D-36DD-4CD2-BD98-C81CB9DAE9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09CD064-1B5A-48A1-932E-3245236BDAED}" type="datetime1">
              <a:rPr lang="en-US" smtClean="0"/>
              <a:t>9/15/2023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C8CDF60F-D951-4B36-8812-0A1FBD58D1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023A581E-5BBA-46F7-BCF8-09AF1BF6C8EF}" type="datetime1">
              <a:rPr lang="en-US" smtClean="0"/>
              <a:t>9/15/2023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F21994ED-F840-4896-ADA0-BA3D4F5BE6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63C40-B7FD-401D-92D4-E74DBADE2D25}" type="datetime1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384E46E-97B6-432F-9F78-B14042197F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C7B635-AB0C-40BC-9B80-F0E9034E649C}" type="datetime1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E2B140-3BF4-4043-9DFE-8979CC72D2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222BD8-D20B-41FC-8D8B-7A9D1F696B79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332187-E52F-4F38-8ECA-D70EDD349C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B720848A-E9AF-491A-B96F-8C1EB941CDD7}" type="datetime1">
              <a:rPr lang="en-US" smtClean="0"/>
              <a:t>9/15/2023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57BB2B8-DD04-42B7-BB7E-37618A7346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58095F4-56FE-431B-9558-DA1DF0E4E45A}" type="datetime1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Rosenberg International Franchise Center  -  Peter T. Paul College of Business and Economics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85517C-384B-4126-8F98-74D3FA8234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4" r:id="rId1"/>
    <p:sldLayoutId id="2147485365" r:id="rId2"/>
    <p:sldLayoutId id="2147485366" r:id="rId3"/>
    <p:sldLayoutId id="2147485367" r:id="rId4"/>
    <p:sldLayoutId id="2147485368" r:id="rId5"/>
    <p:sldLayoutId id="2147485369" r:id="rId6"/>
    <p:sldLayoutId id="2147485370" r:id="rId7"/>
    <p:sldLayoutId id="2147485371" r:id="rId8"/>
    <p:sldLayoutId id="2147485372" r:id="rId9"/>
    <p:sldLayoutId id="2147485373" r:id="rId10"/>
    <p:sldLayoutId id="214748537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038600"/>
            <a:ext cx="8686800" cy="1828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EMNet 2023 </a:t>
            </a:r>
            <a:br>
              <a:rPr lang="en-US" sz="3200" dirty="0"/>
            </a:br>
            <a:r>
              <a:rPr lang="en-US" sz="2400" dirty="0"/>
              <a:t>Palermo September 16, 2023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7772400" cy="2590800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5200" dirty="0"/>
              <a:t>The Conundrum of Social Franchise Financing</a:t>
            </a:r>
          </a:p>
          <a:p>
            <a:pPr algn="ctr" eaLnBrk="1" hangingPunct="1">
              <a:lnSpc>
                <a:spcPct val="80000"/>
              </a:lnSpc>
            </a:pPr>
            <a:endParaRPr lang="en-US" sz="4800" dirty="0"/>
          </a:p>
          <a:p>
            <a:pPr algn="ctr" eaLnBrk="1" hangingPunct="1">
              <a:lnSpc>
                <a:spcPct val="80000"/>
              </a:lnSpc>
            </a:pPr>
            <a:endParaRPr lang="en-US" sz="4800" dirty="0"/>
          </a:p>
          <a:p>
            <a:pPr algn="ctr">
              <a:lnSpc>
                <a:spcPct val="80000"/>
              </a:lnSpc>
            </a:pPr>
            <a:r>
              <a:rPr lang="en-US" sz="4100" dirty="0"/>
              <a:t>E. Hachemi Aliouche</a:t>
            </a:r>
          </a:p>
          <a:p>
            <a:pPr algn="ctr">
              <a:lnSpc>
                <a:spcPct val="80000"/>
              </a:lnSpc>
            </a:pPr>
            <a:r>
              <a:rPr lang="en-US" sz="3100" dirty="0"/>
              <a:t>University of New Hampshire (USA)</a:t>
            </a:r>
          </a:p>
          <a:p>
            <a:pPr algn="ctr" eaLnBrk="1" hangingPunct="1">
              <a:lnSpc>
                <a:spcPct val="80000"/>
              </a:lnSpc>
            </a:pPr>
            <a:endParaRPr lang="en-US" sz="4800" dirty="0"/>
          </a:p>
          <a:p>
            <a:pPr algn="ctr" eaLnBrk="1" hangingPunct="1">
              <a:lnSpc>
                <a:spcPct val="80000"/>
              </a:lnSpc>
            </a:pPr>
            <a:endParaRPr lang="en-US" sz="48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</p:txBody>
      </p:sp>
      <p:sp>
        <p:nvSpPr>
          <p:cNvPr id="10245" name="Rectangle 1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endParaRPr 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The Financing of Social Franchising2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Financial structure of typical franchise system: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Generally 2 types of fees: initial fees and ongoing fees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Initial Fees: 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Key initial fee is the </a:t>
            </a:r>
            <a:r>
              <a:rPr lang="en-US" sz="2100" b="1" dirty="0"/>
              <a:t>franchise fee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Franchise fee paid by franchisee to join the franchise system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Gives franchisee access to brand name, franchisor’s business processes, training, systems, marketing,…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Amount varies widely depending on multiple factors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Must be high enough to recover franchisor’s expenses of launching the new franchisee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In the US, it is usually a flat fee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Can be uniform (same amount for all) or vary by market or other factors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9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The Financing of Social Franchising3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Initial fees may include other fees related to training, product supplies, marketing,…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Other fees may include recurring and occasional fees throughout duration of franchise contract: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Royalty fee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Key periodic, ongoing fee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Generally a specific percentage of gross franchisee sales</a:t>
            </a:r>
            <a:endParaRPr lang="en-US" sz="1500" dirty="0"/>
          </a:p>
          <a:p>
            <a:pPr lvl="1">
              <a:lnSpc>
                <a:spcPct val="90000"/>
              </a:lnSpc>
            </a:pPr>
            <a:r>
              <a:rPr lang="en-US" sz="2100" dirty="0"/>
              <a:t>Fees for marketing, technology,…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Occasional fees (transfer fees, renewable fees, …)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40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The Financing of Social Franchising4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Financing has major impact on financial structure of franchisors and franchisees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Franchisor: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In early stages, franchisor may rely mostly on bank loans and outside investors’ capital to expand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As it grows, fees paid by franchisees may become main source of profits and expansion capital for franchisor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Franchisees: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Franchisors do not usually provide financing to franchisees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Franchisees may rely mostly on own assets, bank loans, and sometimes, outside investors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270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The Financing of Social Franchising5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As previously discussed, social franchising shares a number of common features with commercial franchising.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However, Social Franchising differs greatly from Commercial Franchising in some key aspects.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First key difference: core objective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Commercial franchising: financial profitability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Social franchising: Social impact and financial sustainability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r>
              <a:rPr lang="en-US" sz="2400" dirty="0"/>
              <a:t>This difference in mission has profound consequences as it is very complicated to achieve simultaneously two apparently conflicting objectives</a:t>
            </a:r>
          </a:p>
          <a:p>
            <a:pPr marL="708660" lvl="1" indent="-342900">
              <a:lnSpc>
                <a:spcPct val="90000"/>
              </a:lnSpc>
            </a:pPr>
            <a:r>
              <a:rPr lang="en-US" sz="2100" dirty="0"/>
              <a:t>Most participants in social franchising have been more concerned about social impact than with making profits (</a:t>
            </a:r>
            <a:r>
              <a:rPr lang="en-US" sz="1900" dirty="0"/>
              <a:t>Volery and Hackl 2010</a:t>
            </a:r>
            <a:r>
              <a:rPr lang="en-US" sz="2100" dirty="0"/>
              <a:t>).</a:t>
            </a:r>
          </a:p>
          <a:p>
            <a:pPr marL="708660" lvl="1" indent="-342900">
              <a:lnSpc>
                <a:spcPct val="90000"/>
              </a:lnSpc>
            </a:pPr>
            <a:r>
              <a:rPr lang="en-US" sz="2100" dirty="0"/>
              <a:t>However, when financial sustainability becomes of second importance, the long term survival of the franchise becomes questionable – as evidenced by the failure of a number of social enterprises and social franchises </a:t>
            </a:r>
          </a:p>
          <a:p>
            <a:pPr marL="388620" indent="-342900">
              <a:lnSpc>
                <a:spcPct val="90000"/>
              </a:lnSpc>
            </a:pPr>
            <a:r>
              <a:rPr lang="en-US" sz="2400" dirty="0"/>
              <a:t>Fortunately, some social franchises have been successful. </a:t>
            </a:r>
          </a:p>
          <a:p>
            <a:pPr marL="708660" lvl="1" indent="-342900">
              <a:lnSpc>
                <a:spcPct val="90000"/>
              </a:lnSpc>
            </a:pPr>
            <a:r>
              <a:rPr lang="en-US" sz="2100" dirty="0"/>
              <a:t>What can we learn from them?</a:t>
            </a:r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72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Social Franchising: Two Case Studies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 experiences of 2 successful social franchises are examined: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 Unjani Clinics Network and 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Jibu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Information gathered through multiple discussions in person or electronically with their CEOs (Galen Welsch – Jibu; Lynda Toussaint – Unjani), analysis of their internal and public documents, their websites, and other relevant publications.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6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1: Unjani Clinics Network1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Unjani: Non-profit private organization in South Africa with a mission to “</a:t>
            </a:r>
            <a:r>
              <a:rPr lang="en-US" sz="2400" b="1" i="1" dirty="0"/>
              <a:t>empower Black women, build a sustainable network of nurse-owned and operated primary healthcare clinics nationally and create permanent jobs</a:t>
            </a:r>
            <a:r>
              <a:rPr lang="en-US" sz="2400" dirty="0"/>
              <a:t>.”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Clinics provide a full range of holistic primary healthcare services at low cost to employed but uninsured patients in low-income communities (10-12 million people in S. Africa)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Unjani has a well developed process: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Five-year Enterprise Development Agreement (EDA) signed with Professional Nurse (franchisee) to create a micro enterprise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Franchisee is donated infrastructure, clinic equipment, 24 months of working capital, and required support, mentoring and training to become a social franchisee with a financially sustainable practice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45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1: Unjani Clinics Network2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Investment per Unjani clinic: US$60K to US$65K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Franchisee requested to put some “</a:t>
            </a:r>
            <a:r>
              <a:rPr lang="en-US" sz="2400" i="1" dirty="0"/>
              <a:t>skin in the game</a:t>
            </a:r>
            <a:r>
              <a:rPr lang="en-US" sz="2400" dirty="0"/>
              <a:t>” by making an upfront commitment fee payment of US$635 – that is reinvested in training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After training, Clinic construction, and opening, franchisee takes full operational ownership of the Clinic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She collects all Clinic revenue and is responsible for payment of clinic operational expenses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Unjani continues to provide Clinics with business support, ongoing coaching,…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Franchisee is provided with necessary working capital for first 2 years of operation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0656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28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728518" y="419100"/>
            <a:ext cx="8001000" cy="8382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1: Unjani Clinics Network3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100" dirty="0"/>
              <a:t>Unjani Clinics are expected to break even by Year 3 of operations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Franchisee is expected to pay a small monthly network fee to franchisor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Monthly network fees range from R4,500 in Year 1 to R8,000 in Year 5 (appr. US$250 – US$440 at current exchange rates), and they are capped at 4% of Clinic revenue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Each Clinic commits to creating 3 full-time sustainable jobs, and to adding 2 more jobs as patient numbers increase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36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728518" y="419100"/>
            <a:ext cx="8001000" cy="8382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1: Unjani Clinics Network4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 Unjani franchisor is financed through fundraising and the monthly network fees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As of 2022, Unjani had raised over US$12 million in funding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400" dirty="0"/>
              <a:t>Currently in 2023, Unjani Clinics Network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Expanded to 168 clinics in S. Africa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Employs over 650 people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Provides over 91,000 consultations per month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Has delivered over 4,000,000 consultations since 2012</a:t>
            </a:r>
          </a:p>
          <a:p>
            <a:pPr marL="365760" lvl="1" indent="0">
              <a:lnSpc>
                <a:spcPct val="90000"/>
              </a:lnSpc>
              <a:buNone/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400" dirty="0"/>
              <a:t>Unjani plans to scale to 1,000 clinics by 2030</a:t>
            </a:r>
          </a:p>
          <a:p>
            <a:pPr marL="685800" lvl="2" indent="0">
              <a:lnSpc>
                <a:spcPct val="90000"/>
              </a:lnSpc>
              <a:buNone/>
            </a:pPr>
            <a:r>
              <a:rPr lang="en-US" sz="1800" dirty="0"/>
              <a:t> </a:t>
            </a:r>
            <a:endParaRPr lang="en-US" sz="15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86740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38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2: Jibu1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461818" y="1516698"/>
            <a:ext cx="8372764" cy="4419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Jibu: for profit social franchisor on a mission to develop emerging market entrepreneurs “</a:t>
            </a:r>
            <a:r>
              <a:rPr lang="en-US" sz="2400" b="1" i="1" dirty="0"/>
              <a:t>to launch and grow essential service franchises, with drinking water as [the] anchor product…and social impact as a priority</a:t>
            </a:r>
            <a:r>
              <a:rPr lang="en-US" sz="2400" i="1" dirty="0"/>
              <a:t>.”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Jibu equips emerging market entrepreneurs to create affordable access to other necessities such as nutritional dry foods and cooking gas.</a:t>
            </a:r>
          </a:p>
          <a:p>
            <a:pPr lvl="1">
              <a:lnSpc>
                <a:spcPct val="90000"/>
              </a:lnSpc>
            </a:pPr>
            <a:r>
              <a:rPr lang="en-US" sz="2100" dirty="0" err="1"/>
              <a:t>Jibu’s</a:t>
            </a:r>
            <a:r>
              <a:rPr lang="en-US" sz="2100" dirty="0"/>
              <a:t> target customers are the middle 70% of urban emerging market populations who cannot afford safe drinking water on a daily basis.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Customers pay an initial deposit for reusable water bottles, then pay only for the water when exchanging bottles for full bottles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Potential franchisees begin as micro-franchisee distributors, then become franchisees when they perform successfully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This franchise model creates profitable businesses for local entrepreneurs who create jobs in their communities and promote social well-being and social mobility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1" y="579120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9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Introduction 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1534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Social Franchising : </a:t>
            </a:r>
            <a:r>
              <a:rPr lang="en-US" sz="2400" b="1" i="1" dirty="0"/>
              <a:t>franchising with a social purpose</a:t>
            </a:r>
            <a:endParaRPr lang="en-US" sz="2100" b="1" i="1" dirty="0"/>
          </a:p>
          <a:p>
            <a:pPr>
              <a:lnSpc>
                <a:spcPct val="90000"/>
              </a:lnSpc>
            </a:pPr>
            <a:r>
              <a:rPr lang="en-US" sz="2400" dirty="0"/>
              <a:t>Two bottom lines: social impact and financial sustainability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Financing of social franchising critical due to potential conflict between its two objectives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But… very little in academic literature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This paper is part of a bigger project (optimal financial structure of social franchises)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It is a preliminary report on success factors for financial structures of social franchises.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Two case studies of successful social franchises are presented.</a:t>
            </a:r>
            <a:endParaRPr lang="en-US" sz="17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81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2: Jibu2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496824" y="1498728"/>
            <a:ext cx="8372764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Selected franchisees are expected to pay a franchise fee “</a:t>
            </a:r>
            <a:r>
              <a:rPr lang="en-US" sz="2400" i="1" dirty="0"/>
              <a:t>to prove skin in the game</a:t>
            </a:r>
            <a:r>
              <a:rPr lang="en-US" sz="2400" dirty="0"/>
              <a:t>”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They are then provided with up to 90% of all capital necessary to start a Jibu franchise (equipment, etc.)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Franchisees are expected to pay back the capital expenses over 3-years with a portion of their franchise revenues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Jibu’s</a:t>
            </a:r>
            <a:r>
              <a:rPr lang="en-US" sz="2400" dirty="0"/>
              <a:t> revenues are generated from the sale of drinking water and other related products</a:t>
            </a:r>
          </a:p>
          <a:p>
            <a:pPr lvl="1">
              <a:lnSpc>
                <a:spcPct val="90000"/>
              </a:lnSpc>
            </a:pPr>
            <a:r>
              <a:rPr lang="en-US" sz="2100" dirty="0" err="1"/>
              <a:t>Jibu’s</a:t>
            </a:r>
            <a:r>
              <a:rPr lang="en-US" sz="2100" dirty="0"/>
              <a:t> initial franchise fees vary by type of franchise and size of market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Jibu collects ongoing royalties from its franchisees.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1" y="579120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46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2: Jibu3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372764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A single unit franchisee may need to invest US$3,000-US$6,000 in initial licensing fees and start-up working capital to launch their franchise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Jibu and Jibu Area Master Franchisors typically invest US$16,000-US$30,000 to launch franchise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launch a new market, Jibu Area Master Franchisors typically invest US$250,000-US$350,000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Majority of franchisees become profitable within first year of operations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Master Franchisors recover their initial investment within 18 months of launch.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1" y="571500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31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Case Study 2: Jibu4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496824" y="1447800"/>
            <a:ext cx="8372764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Jibu now operates in 8 African countries (DR Congo, Ghana, Kenya, Rwanda, Uganda, Burundi, Tanzania, Zambia)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Launched 160 franchises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Distributed 490 million liters of water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Opened 10,000 retail points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Raised US$9.7 million in investor funding (as of 2021)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Jibu – one of the most successful social franchise systems: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Named in 2023 by Financial Times in list of Top 100 Africa’s Fastest Growing Companies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Won in 2020 the Financial Times  and International Finance Corporation Transformational Business Awards,…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1" y="579120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887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66700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Conclusions1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991100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/>
              <a:t>This preliminary study shows that social franchising can grow and thrive – and provide both social impact and financial sustainability</a:t>
            </a:r>
          </a:p>
          <a:p>
            <a:r>
              <a:rPr lang="en-US" sz="3400" dirty="0"/>
              <a:t>What can we learn from experiences of Unjani, Jibu, and other successful social franchises?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1. Social franchisors can be not-for-profit or for-profit organizations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Social franchisees are usually for-profit enterprises – providing 	employment and income for the franchisees, while providing 	needed basic services for their communities</a:t>
            </a:r>
          </a:p>
          <a:p>
            <a:pPr marL="0" indent="0">
              <a:buNone/>
            </a:pPr>
            <a:r>
              <a:rPr lang="en-US" dirty="0"/>
              <a:t>3. Social franchises that focus on well-defined groups of customers are more likely to succeed using the franchise model</a:t>
            </a:r>
          </a:p>
          <a:p>
            <a:pPr lvl="1"/>
            <a:r>
              <a:rPr lang="en-US" dirty="0"/>
              <a:t>For the 20-30% of the poorest at the BoP, other models may be more appropriate   </a:t>
            </a:r>
          </a:p>
          <a:p>
            <a:pPr marL="365760" lvl="1" indent="0">
              <a:lnSpc>
                <a:spcPct val="90000"/>
              </a:lnSpc>
              <a:buNone/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marL="708660" lvl="1" indent="-342900">
              <a:lnSpc>
                <a:spcPct val="90000"/>
              </a:lnSpc>
            </a:pPr>
            <a:endParaRPr lang="en-US" sz="2100" dirty="0"/>
          </a:p>
          <a:p>
            <a:pPr marL="388620" indent="-342900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34000"/>
            <a:ext cx="8630861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18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529389" y="71387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Conclusions2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1268" name="Rectangle 3"/>
          <p:cNvSpPr>
            <a:spLocks noGrp="1"/>
          </p:cNvSpPr>
          <p:nvPr>
            <p:ph sz="quarter" idx="1"/>
          </p:nvPr>
        </p:nvSpPr>
        <p:spPr>
          <a:xfrm>
            <a:off x="253562" y="1516698"/>
            <a:ext cx="8814238" cy="4731702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1200"/>
              </a:lnSpc>
              <a:spcBef>
                <a:spcPts val="400"/>
              </a:spcBef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sz="2600" dirty="0"/>
              <a:t>Some features of the commercial franchising model are also important for social franchising:</a:t>
            </a:r>
          </a:p>
          <a:p>
            <a:pPr lvl="1"/>
            <a:r>
              <a:rPr lang="en-US" sz="2400" dirty="0"/>
              <a:t>Franchisees make an equity investment (“skin in the game”) – social franchisees act like entrepreneurs instead of charity beneficiaries. They become owners and risk-takers</a:t>
            </a:r>
          </a:p>
          <a:p>
            <a:pPr lvl="1"/>
            <a:r>
              <a:rPr lang="en-US" sz="2400" dirty="0"/>
              <a:t>Franchisees pay some fees – this motivates the franchisees to act like owners and become more financially efficient – while allowing the franchisor to recoup some of their costs.</a:t>
            </a:r>
          </a:p>
          <a:p>
            <a:pPr marL="0" indent="0">
              <a:buNone/>
            </a:pPr>
            <a:r>
              <a:rPr lang="en-US" sz="2600" dirty="0"/>
              <a:t>5. This is a preliminary study – many more social franchises need to be analyzed to draw more definitive conclusions.   </a:t>
            </a:r>
          </a:p>
          <a:p>
            <a:pPr marL="0" indent="0" eaLnBrk="1" hangingPunct="1">
              <a:lnSpc>
                <a:spcPts val="1200"/>
              </a:lnSpc>
              <a:spcBef>
                <a:spcPts val="400"/>
              </a:spcBef>
              <a:buNone/>
            </a:pPr>
            <a:r>
              <a:rPr lang="en-US" sz="1600" dirty="0"/>
              <a:t>	</a:t>
            </a:r>
          </a:p>
          <a:p>
            <a:pPr marL="0" indent="0">
              <a:lnSpc>
                <a:spcPts val="1200"/>
              </a:lnSpc>
              <a:spcBef>
                <a:spcPts val="400"/>
              </a:spcBef>
              <a:buNone/>
            </a:pPr>
            <a:endParaRPr lang="en-US" sz="1600" dirty="0"/>
          </a:p>
          <a:p>
            <a:pPr marL="0" indent="0">
              <a:lnSpc>
                <a:spcPts val="1400"/>
              </a:lnSpc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9800"/>
            <a:ext cx="7966949" cy="83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217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4825A-5C82-B9D2-EE0E-3F1E482D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r>
              <a:rPr lang="en-US" b="1" dirty="0"/>
              <a:t>THANK YOU!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5A84D8-92EC-B9DD-6E1B-D73B2057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1A930-2B94-C5DF-8F3B-657DCC8808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4937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Massive Global Challenges 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153400" cy="44196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Social, economic, and environmental challenges widespread all over the world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Poverty, malnutrition, child mortality, disease, homelessness, lack of basic necessities (clean water, healthcare, education,…)</a:t>
            </a:r>
            <a:endParaRPr lang="en-US" sz="2100" b="1" i="1" dirty="0"/>
          </a:p>
          <a:p>
            <a:pPr>
              <a:lnSpc>
                <a:spcPct val="90000"/>
              </a:lnSpc>
            </a:pPr>
            <a:r>
              <a:rPr lang="en-US" sz="2400" dirty="0"/>
              <a:t>The United Nations included many goals to end poverty and other ills as part of its 17 Sustainable Development Goals (SDGs) in its 2030 Agenda for Sustainable Development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dirty="0"/>
              <a:t>Fight against extreme poverty has been ongoing for several decades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This fight was led by a number of non-profit governmental, international and NGOs, as well as many private market-driven businesses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However, much is left to do (1.2 billion people worldwide still live in extreme poverty,…)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It has become clear that traditional ways will not be able to end poverty in much of the world </a:t>
            </a:r>
            <a:r>
              <a:rPr lang="en-US" sz="1700" dirty="0"/>
              <a:t>(</a:t>
            </a:r>
            <a:r>
              <a:rPr lang="en-US" sz="1900" dirty="0"/>
              <a:t>Schwab Foundation for Social Entrepreneurship, 2013</a:t>
            </a:r>
            <a:r>
              <a:rPr lang="en-US" sz="17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New approaches and tools are needed.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 Social Entrepreneurship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153400" cy="4419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Recent promising approach: Social Entrepreneurship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Application of market-based principles to solving social and environmental problems (</a:t>
            </a:r>
            <a:r>
              <a:rPr lang="en-US" sz="1700" dirty="0"/>
              <a:t>Aliouche &amp; Schlentrich 2015</a:t>
            </a:r>
            <a:r>
              <a:rPr lang="en-US" sz="21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Two bottom lines: 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social impact, and 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financial sustainability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Much enthusiasm, many success stories,…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Healthcare: Aravind (India), Naya Jeevan (Pakistan), </a:t>
            </a:r>
            <a:r>
              <a:rPr lang="en-US" sz="2100" dirty="0" err="1"/>
              <a:t>Projecto</a:t>
            </a:r>
            <a:r>
              <a:rPr lang="en-US" sz="2100" dirty="0"/>
              <a:t> Cies (Brazil),…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Education: </a:t>
            </a:r>
            <a:r>
              <a:rPr lang="en-US" sz="2100" dirty="0" err="1"/>
              <a:t>PlanetRead</a:t>
            </a:r>
            <a:r>
              <a:rPr lang="en-US" sz="2100" dirty="0"/>
              <a:t> (India), </a:t>
            </a:r>
            <a:r>
              <a:rPr lang="en-US" sz="2100" dirty="0" err="1"/>
              <a:t>Lumni</a:t>
            </a:r>
            <a:r>
              <a:rPr lang="en-US" sz="2100" dirty="0"/>
              <a:t> (Peru),…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Employment: Friends International (Cambodia), </a:t>
            </a:r>
            <a:r>
              <a:rPr lang="en-US" sz="2100" dirty="0" err="1"/>
              <a:t>Hapinoy</a:t>
            </a:r>
            <a:r>
              <a:rPr lang="en-US" sz="2100" dirty="0"/>
              <a:t> (Philippines),…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However</a:t>
            </a:r>
            <a:r>
              <a:rPr lang="en-US" sz="2400" b="1" dirty="0"/>
              <a:t>: limited scale, impact and sustainability </a:t>
            </a:r>
            <a:r>
              <a:rPr lang="en-US" sz="2400" dirty="0"/>
              <a:t>are major shortcomings </a:t>
            </a:r>
            <a:r>
              <a:rPr lang="en-US" sz="1900" dirty="0"/>
              <a:t>(</a:t>
            </a:r>
            <a:r>
              <a:rPr lang="en-US" sz="1700" dirty="0"/>
              <a:t>Starbird, Wilson, Aliouche 2021</a:t>
            </a:r>
            <a:r>
              <a:rPr lang="en-US" sz="19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This is where </a:t>
            </a:r>
            <a:r>
              <a:rPr lang="en-US" sz="2400" b="1" dirty="0"/>
              <a:t>franchising </a:t>
            </a:r>
            <a:r>
              <a:rPr lang="en-US" sz="2400" dirty="0"/>
              <a:t>can be of great help.</a:t>
            </a:r>
            <a:endParaRPr lang="en-US" sz="27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245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Franchising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Franchising: a business model with a proven track record of growing and multiplying business operations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May be a powerful solution for scaling the impact of successful social enterprises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Commercial franchising allowed businesses to achieve massive scales: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Ex: McDonald’s: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serves over 65 million customers daily, in more than 40,000 outlets, in over 100 countries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2.2 million people work for McDonald’s or its franchisees all over the world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One in every 8 Americans have worked for it or its franchisees at some point…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According to IFA: in USA in 2023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800,000 franchise establishments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8.6 million people in franchise employment</a:t>
            </a:r>
          </a:p>
          <a:p>
            <a:pPr marL="685800" lvl="2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400" dirty="0"/>
              <a:t>Why do businesses choose to franchise? 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Leading theories: Resource scarcity theory, Agency theory, Plural form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738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Franchising2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Why do businesses choose to franchise? (</a:t>
            </a:r>
            <a:r>
              <a:rPr lang="en-US" sz="2400" dirty="0" err="1"/>
              <a:t>cont’ed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In practice: businesses can reap valuable benefits by franchising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 Franchisors: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access to lower cost of capital, motivated managerial talent, valuable local knowledge, mitigation of agency problems,…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Individuals (franchisees):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“</a:t>
            </a:r>
            <a:r>
              <a:rPr lang="en-US" sz="1800" i="1" dirty="0"/>
              <a:t>go into business for yourself, but not by yourself</a:t>
            </a:r>
            <a:r>
              <a:rPr lang="en-US" sz="1800" dirty="0"/>
              <a:t>” (</a:t>
            </a:r>
            <a:r>
              <a:rPr lang="en-US" sz="1600" dirty="0"/>
              <a:t>Bethel 2001</a:t>
            </a:r>
            <a:r>
              <a:rPr lang="en-US" sz="1800" dirty="0"/>
              <a:t>): </a:t>
            </a:r>
          </a:p>
          <a:p>
            <a:pPr marL="685800" lvl="2" indent="0">
              <a:lnSpc>
                <a:spcPct val="90000"/>
              </a:lnSpc>
              <a:buNone/>
            </a:pPr>
            <a:r>
              <a:rPr lang="en-US" sz="1800" dirty="0"/>
              <a:t>	join proven business concept, use established brand, franchisor-provided 	technical and managerial support, training, quality control, marketing,…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May be able to get better financing terms from lenders</a:t>
            </a: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7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Social Franchising1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Given success for business growth and massive scaling, franchise model may be potential solution for scale challenge of social entrepreneurship </a:t>
            </a:r>
            <a:r>
              <a:rPr lang="en-US" sz="1700" dirty="0"/>
              <a:t>(Starbird, Wilson, Aliouche 2021</a:t>
            </a:r>
            <a:r>
              <a:rPr lang="en-US" sz="19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Potential to have significant impact on large number of people at the Bottom of the Pyramid (BoP)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…However, Social Franchising is still in its infancy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At theoretical level, neither the dominant franchise theories, nor other alternative theories (institutional theory, social capital,…) are able to explain this trend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But some progress being made </a:t>
            </a:r>
            <a:r>
              <a:rPr lang="en-US" sz="1900" dirty="0"/>
              <a:t>(</a:t>
            </a:r>
            <a:r>
              <a:rPr lang="en-US" sz="1700" dirty="0"/>
              <a:t>Tracey and Jarvis 2007, Volery and Hackl 2010, Spencer 2013, Litalien 2013, …</a:t>
            </a:r>
            <a:r>
              <a:rPr lang="en-US" sz="19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Social Franchising – various definitions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Simple definition: </a:t>
            </a:r>
            <a:r>
              <a:rPr lang="en-US" sz="2200" b="1" i="1" dirty="0"/>
              <a:t>franchising with a social purpose </a:t>
            </a:r>
            <a:r>
              <a:rPr lang="en-US" sz="1900" i="1" dirty="0"/>
              <a:t>(</a:t>
            </a:r>
            <a:r>
              <a:rPr lang="en-US" sz="1700" dirty="0"/>
              <a:t>Spencer 2013</a:t>
            </a:r>
            <a:r>
              <a:rPr lang="en-US" sz="1900" i="1" dirty="0"/>
              <a:t>)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5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Social Franchising2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Social Franchising: hybrid of social entrepreneurship and commercial franchising </a:t>
            </a:r>
            <a:r>
              <a:rPr lang="en-US" sz="1900" dirty="0"/>
              <a:t>(</a:t>
            </a:r>
            <a:r>
              <a:rPr lang="en-US" sz="1700" dirty="0"/>
              <a:t>Aliouche and Schlentrich 2015</a:t>
            </a:r>
            <a:r>
              <a:rPr lang="en-US" sz="19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Double bottom line: social impact and financial sustainability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Features of franchising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Proven, scalable business concept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Well defined systems and processes documented in operations manual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Trademark owned by franchisor and licensed to franchisees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Standardized product or service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Set of support services provided by franchisor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Payment of fees by franchisees to franchisor.</a:t>
            </a:r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>
              <a:lnSpc>
                <a:spcPct val="90000"/>
              </a:lnSpc>
            </a:pPr>
            <a:r>
              <a:rPr lang="en-US" sz="2300" dirty="0"/>
              <a:t>But… major difference in at least one fundamental aspect: financing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Key issue in success and sustainability of social franchises </a:t>
            </a:r>
            <a:r>
              <a:rPr lang="en-US" sz="1700" dirty="0"/>
              <a:t>(Tracey and </a:t>
            </a:r>
            <a:r>
              <a:rPr lang="en-US" sz="1700" dirty="0" err="1"/>
              <a:t>Jarvey</a:t>
            </a:r>
            <a:r>
              <a:rPr lang="en-US" sz="1700" dirty="0"/>
              <a:t> 2007, </a:t>
            </a:r>
            <a:r>
              <a:rPr lang="en-US" sz="1700" dirty="0" err="1"/>
              <a:t>Guidici</a:t>
            </a:r>
            <a:r>
              <a:rPr lang="en-US" sz="1700" dirty="0"/>
              <a:t> et al. 2020,…)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But… little attention in academic literature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60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</a:rPr>
              <a:t>The Financing of Social Franchising1</a:t>
            </a:r>
            <a:br>
              <a:rPr lang="en-US" sz="3600" b="1" dirty="0"/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sz="quarter" idx="1"/>
          </p:nvPr>
        </p:nvSpPr>
        <p:spPr>
          <a:xfrm>
            <a:off x="542636" y="1600200"/>
            <a:ext cx="8372764" cy="44196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Financing can have very consequential impact on a social franchise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appreciate this, look at </a:t>
            </a:r>
            <a:r>
              <a:rPr lang="en-US" sz="2400" b="1" dirty="0"/>
              <a:t>financial structure </a:t>
            </a:r>
            <a:r>
              <a:rPr lang="en-US" sz="2400" dirty="0"/>
              <a:t>of typical commercial franchise: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Financial structure shows close interdependence between franchisor and franchisee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Franchisor: needs franchisees’ capital and fees to operate, recoup its costs, grow, and generate a profit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Franchisee: pays for rights and privileges provided by franchisor (joining an established network, use brand name, processes, ongoing services and assistance, etc.)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Financial structure must be sensible so both franchisor and franchisee can obtain reasonable profits and decent returns on their investments</a:t>
            </a:r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7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F93B6A-FA76-43CF-9149-E23F7731656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930"/>
            <a:ext cx="796694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4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20176</TotalTime>
  <Words>2503</Words>
  <Application>Microsoft Office PowerPoint</Application>
  <PresentationFormat>On-screen Show (4:3)</PresentationFormat>
  <Paragraphs>535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Tahoma</vt:lpstr>
      <vt:lpstr>Tw Cen MT</vt:lpstr>
      <vt:lpstr>Wingdings</vt:lpstr>
      <vt:lpstr>Wingdings 2</vt:lpstr>
      <vt:lpstr>Median</vt:lpstr>
      <vt:lpstr>EMNet 2023  Palermo September 16, 2023</vt:lpstr>
      <vt:lpstr>Introduction  </vt:lpstr>
      <vt:lpstr>Massive Global Challenges  </vt:lpstr>
      <vt:lpstr> Social Entrepreneurship </vt:lpstr>
      <vt:lpstr>Franchising </vt:lpstr>
      <vt:lpstr>Franchising2 </vt:lpstr>
      <vt:lpstr>Social Franchising1 </vt:lpstr>
      <vt:lpstr>Social Franchising2 </vt:lpstr>
      <vt:lpstr>The Financing of Social Franchising1 </vt:lpstr>
      <vt:lpstr>The Financing of Social Franchising2 </vt:lpstr>
      <vt:lpstr>The Financing of Social Franchising3 </vt:lpstr>
      <vt:lpstr>The Financing of Social Franchising4 </vt:lpstr>
      <vt:lpstr>The Financing of Social Franchising5 </vt:lpstr>
      <vt:lpstr>Social Franchising: Two Case Studies </vt:lpstr>
      <vt:lpstr>Case Study 1: Unjani Clinics Network1 </vt:lpstr>
      <vt:lpstr>Case Study 1: Unjani Clinics Network2 </vt:lpstr>
      <vt:lpstr>Case Study 1: Unjani Clinics Network3 </vt:lpstr>
      <vt:lpstr>Case Study 1: Unjani Clinics Network4 </vt:lpstr>
      <vt:lpstr>Case Study 2: Jibu1 </vt:lpstr>
      <vt:lpstr>Case Study 2: Jibu2 </vt:lpstr>
      <vt:lpstr>Case Study 2: Jibu3 </vt:lpstr>
      <vt:lpstr>Case Study 2: Jibu4 </vt:lpstr>
      <vt:lpstr>Conclusions1 </vt:lpstr>
      <vt:lpstr>Conclusions2</vt:lpstr>
      <vt:lpstr>  THANK YOU!  </vt:lpstr>
    </vt:vector>
  </TitlesOfParts>
  <Company>UNH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ROSENBERG INTERNATIONAL CENTER OF FRANCHISING</dc:title>
  <dc:creator>Udo Schlentrich</dc:creator>
  <cp:lastModifiedBy>El-Hachemi Aliouche</cp:lastModifiedBy>
  <cp:revision>1665</cp:revision>
  <cp:lastPrinted>2022-09-15T20:51:04Z</cp:lastPrinted>
  <dcterms:created xsi:type="dcterms:W3CDTF">2006-10-19T12:58:36Z</dcterms:created>
  <dcterms:modified xsi:type="dcterms:W3CDTF">2023-09-15T23:33:14Z</dcterms:modified>
</cp:coreProperties>
</file>